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2"/>
  </p:sldMasterIdLst>
  <p:notesMasterIdLst>
    <p:notesMasterId r:id="rId9"/>
  </p:notesMasterIdLst>
  <p:sldIdLst>
    <p:sldId id="261" r:id="rId3"/>
    <p:sldId id="277" r:id="rId4"/>
    <p:sldId id="273" r:id="rId5"/>
    <p:sldId id="272" r:id="rId6"/>
    <p:sldId id="276" r:id="rId7"/>
    <p:sldId id="274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185"/>
    <a:srgbClr val="F6C5A1"/>
    <a:srgbClr val="EF7F1A"/>
    <a:srgbClr val="C0C0C0"/>
    <a:srgbClr val="FFED00"/>
    <a:srgbClr val="008D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011" autoAdjust="0"/>
  </p:normalViewPr>
  <p:slideViewPr>
    <p:cSldViewPr>
      <p:cViewPr>
        <p:scale>
          <a:sx n="67" d="100"/>
          <a:sy n="67" d="100"/>
        </p:scale>
        <p:origin x="-1258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95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F2EDE-4F90-441D-8A0C-66080E1A2D2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205C4-C7CE-4A6E-B797-390C198A9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98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D205C4-C7CE-4A6E-B797-390C198A979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24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/>
          <p:nvPr/>
        </p:nvSpPr>
        <p:spPr>
          <a:xfrm rot="5400000">
            <a:off x="4139950" y="-3951313"/>
            <a:ext cx="864097" cy="91440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872208" y="798820"/>
            <a:ext cx="550810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050" dirty="0">
                <a:latin typeface="Arial Narrow" pitchFamily="34" charset="0"/>
              </a:rPr>
              <a:t>Projekt </a:t>
            </a:r>
            <a:r>
              <a:rPr lang="pl-PL" sz="1050" dirty="0" smtClean="0">
                <a:latin typeface="Arial Narrow" pitchFamily="34" charset="0"/>
              </a:rPr>
              <a:t>współfinansowany </a:t>
            </a:r>
            <a:r>
              <a:rPr lang="pl-PL" sz="1050" dirty="0">
                <a:latin typeface="Arial Narrow" pitchFamily="34" charset="0"/>
              </a:rPr>
              <a:t>ze środków Unii Europejskiej </a:t>
            </a:r>
            <a:r>
              <a:rPr lang="pl-PL" sz="1050" dirty="0" smtClean="0">
                <a:latin typeface="Arial Narrow" pitchFamily="34" charset="0"/>
              </a:rPr>
              <a:t> w </a:t>
            </a:r>
            <a:r>
              <a:rPr lang="pl-PL" sz="1050" dirty="0">
                <a:latin typeface="Arial Narrow" pitchFamily="34" charset="0"/>
              </a:rPr>
              <a:t>ramach Europejskiego Funduszu Społecznego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245" y="344515"/>
            <a:ext cx="1608656" cy="428365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95858"/>
            <a:ext cx="1800200" cy="579303"/>
          </a:xfrm>
          <a:prstGeom prst="rect">
            <a:avLst/>
          </a:prstGeom>
        </p:spPr>
      </p:pic>
      <p:pic>
        <p:nvPicPr>
          <p:cNvPr id="38" name="Picture 3" descr="X:\darian\grafika\komisja krajowa\konstruktywny dialog3\logo k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288908"/>
            <a:ext cx="1296145" cy="508692"/>
          </a:xfrm>
          <a:prstGeom prst="rect">
            <a:avLst/>
          </a:prstGeom>
          <a:noFill/>
        </p:spPr>
      </p:pic>
      <p:sp>
        <p:nvSpPr>
          <p:cNvPr id="26" name="Prostokąt 25"/>
          <p:cNvSpPr/>
          <p:nvPr/>
        </p:nvSpPr>
        <p:spPr>
          <a:xfrm>
            <a:off x="1133872" y="4005064"/>
            <a:ext cx="6984776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 smtClean="0">
                <a:solidFill>
                  <a:srgbClr val="002060"/>
                </a:solidFill>
                <a:latin typeface="Arial Narrow" pitchFamily="34" charset="0"/>
              </a:rPr>
              <a:t>.</a:t>
            </a:r>
          </a:p>
          <a:p>
            <a:pPr algn="ctr"/>
            <a:r>
              <a:rPr lang="pl-PL" sz="3200" b="1" dirty="0" smtClean="0">
                <a:solidFill>
                  <a:srgbClr val="002060"/>
                </a:solidFill>
              </a:rPr>
              <a:t>Wzmocnienie potencjału instytucjonalnego NSZZ „Solidarność”</a:t>
            </a:r>
          </a:p>
          <a:p>
            <a:pPr algn="ctr"/>
            <a:r>
              <a:rPr lang="pl-PL" sz="3200" b="1" dirty="0" smtClean="0">
                <a:solidFill>
                  <a:srgbClr val="002060"/>
                </a:solidFill>
                <a:latin typeface="Arial Narrow" pitchFamily="34" charset="0"/>
              </a:rPr>
              <a:t>Konferencja, Toruń - 16 czerwca 2015 </a:t>
            </a:r>
          </a:p>
          <a:p>
            <a:pPr algn="ctr"/>
            <a:endParaRPr lang="pl-PL" sz="3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107504" y="6382489"/>
            <a:ext cx="893892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Komisja Krajowa NSZZ „Solidarność” DZIAŁ PROGRAMÓW EUROPEJSKICH, ul. Wały Piastowskie 24, 80-855 Gdańsk, Tel. (+48 58) 308 42 41, </a:t>
            </a:r>
            <a:r>
              <a:rPr lang="pl-PL" sz="1100" dirty="0" err="1" smtClean="0">
                <a:solidFill>
                  <a:schemeClr val="bg1"/>
                </a:solidFill>
              </a:rPr>
              <a:t>Fax</a:t>
            </a:r>
            <a:r>
              <a:rPr lang="pl-PL" sz="1100" dirty="0" smtClean="0">
                <a:solidFill>
                  <a:schemeClr val="bg1"/>
                </a:solidFill>
              </a:rPr>
              <a:t>: (+48 58) 308 42 11</a:t>
            </a:r>
          </a:p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e-mail: programy.europejskie@solidarnosc.org.pl ,  www.solidarnosc.org.pl/dialog</a:t>
            </a:r>
            <a:endParaRPr lang="pl-PL" sz="1100" dirty="0">
              <a:solidFill>
                <a:schemeClr val="bg1"/>
              </a:solidFill>
            </a:endParaRPr>
          </a:p>
        </p:txBody>
      </p:sp>
      <p:pic>
        <p:nvPicPr>
          <p:cNvPr id="37" name="Picture 2" descr="X:\darian\grafika\komisja krajowa\konstruktywny dialog3\logo-kd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77972" y="1484784"/>
            <a:ext cx="2486217" cy="2088232"/>
          </a:xfrm>
          <a:prstGeom prst="rect">
            <a:avLst/>
          </a:prstGeom>
          <a:noFill/>
        </p:spPr>
      </p:pic>
      <p:sp>
        <p:nvSpPr>
          <p:cNvPr id="13" name="Rectangle 3"/>
          <p:cNvSpPr/>
          <p:nvPr/>
        </p:nvSpPr>
        <p:spPr>
          <a:xfrm rot="5400000">
            <a:off x="4427981" y="1357533"/>
            <a:ext cx="288033" cy="91440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0" y="5785519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002060"/>
                </a:solidFill>
              </a:rPr>
              <a:t>CZŁOWIEK – najlepsza inwestycja</a:t>
            </a:r>
            <a:endParaRPr lang="pl-PL" sz="1100" b="1" i="1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4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Oświata- rekomendacje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pl-PL" dirty="0" smtClean="0"/>
          </a:p>
          <a:p>
            <a:pPr algn="r"/>
            <a:endParaRPr lang="pl-PL" dirty="0"/>
          </a:p>
          <a:p>
            <a:pPr algn="r"/>
            <a:endParaRPr lang="pl-PL" dirty="0" smtClean="0"/>
          </a:p>
          <a:p>
            <a:pPr algn="r"/>
            <a:endParaRPr lang="pl-PL" dirty="0"/>
          </a:p>
          <a:p>
            <a:pPr algn="r"/>
            <a:endParaRPr lang="pl-PL" dirty="0" smtClean="0"/>
          </a:p>
          <a:p>
            <a:pPr marL="0" indent="0" algn="r">
              <a:buNone/>
            </a:pPr>
            <a:endParaRPr lang="pl-PL" dirty="0" smtClean="0"/>
          </a:p>
          <a:p>
            <a:pPr marL="0" indent="0" algn="r">
              <a:buNone/>
            </a:pPr>
            <a:r>
              <a:rPr lang="pl-PL" sz="2800" dirty="0" smtClean="0"/>
              <a:t>Lech Sprawka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71878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12168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chemeClr val="accent1"/>
                </a:solidFill>
              </a:rPr>
              <a:t>Rekomendacje ogólne związane z procesem opiniowania projektów aktów prawnych i innych dokumentów.</a:t>
            </a: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r>
              <a:rPr lang="pl-PL" b="1" dirty="0"/>
              <a:t>1) W procesie opiniowania dokumentów strategicznych postulować należy konieczność precyzyjnego określenia ram finansowych dla zadań z zakresu „oświata”.</a:t>
            </a:r>
            <a:endParaRPr lang="pl-PL" dirty="0"/>
          </a:p>
          <a:p>
            <a:r>
              <a:rPr lang="pl-PL" b="1" dirty="0"/>
              <a:t>2) W procesie przygotowania opinii do projektów ustaw i aktów wykonawczych należy  poddawać szczególnej uwadze zgodność z art.50 ustawy o finansach publicznych oceny skutków regulacji  powodujących wzrost wydatków w zakresie:</a:t>
            </a:r>
            <a:endParaRPr lang="pl-PL" dirty="0"/>
          </a:p>
          <a:p>
            <a:r>
              <a:rPr lang="pl-PL" b="1" dirty="0"/>
              <a:t>a</a:t>
            </a:r>
            <a:r>
              <a:rPr lang="pl-PL" dirty="0"/>
              <a:t>) określenia wysokości tych skutków;</a:t>
            </a:r>
          </a:p>
          <a:p>
            <a:r>
              <a:rPr lang="pl-PL" dirty="0"/>
              <a:t>b) wskazania źródeł ich sfinansowania;</a:t>
            </a:r>
          </a:p>
          <a:p>
            <a:r>
              <a:rPr lang="pl-PL" dirty="0"/>
              <a:t>c) opisu celów nowych zadań i mierników określających stopień realizacji celów.</a:t>
            </a:r>
          </a:p>
          <a:p>
            <a:r>
              <a:rPr lang="pl-PL" b="1" dirty="0"/>
              <a:t>3) Wskazane wynegocjowanie w Komisji Trójstronnej mechanizmu wymuszającego rzetelne stosowanie art.50 ustawy o finansach publicznych w odniesieniu do rządowych i poselskich projektów ustaw oraz projektów aktów wykonawczych.</a:t>
            </a:r>
            <a:endParaRPr lang="pl-PL" dirty="0"/>
          </a:p>
          <a:p>
            <a:endParaRPr lang="pl-PL" dirty="0">
              <a:solidFill>
                <a:schemeClr val="accent1"/>
              </a:solidFill>
            </a:endParaRPr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648072"/>
          </a:xfrm>
        </p:spPr>
        <p:txBody>
          <a:bodyPr>
            <a:noAutofit/>
          </a:bodyPr>
          <a:lstStyle/>
          <a:p>
            <a:pPr>
              <a:tabLst>
                <a:tab pos="630238" algn="l"/>
              </a:tabLst>
            </a:pPr>
            <a:r>
              <a:rPr lang="pl-PL" sz="2400" b="1" dirty="0">
                <a:solidFill>
                  <a:schemeClr val="accent1"/>
                </a:solidFill>
              </a:rPr>
              <a:t>Rekomendacje w zakresie prac nad opiniowaniem założeń i projektu ustawy budżetowej oraz ustaw okołobudżetowych.</a:t>
            </a:r>
            <a:endParaRPr lang="pl-PL" sz="24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Autofit/>
          </a:bodyPr>
          <a:lstStyle/>
          <a:p>
            <a:pPr lvl="0"/>
            <a:r>
              <a:rPr lang="pl-PL" sz="2000" b="1" dirty="0"/>
              <a:t>4) Konieczność przedstawienia w założeniach prognozowanych wskaźników opisujących sytuację finansową jednostek samorządu terytorialnego oraz zmiany kwoty bazowej dla nauczycieli.</a:t>
            </a:r>
          </a:p>
          <a:p>
            <a:r>
              <a:rPr lang="pl-PL" sz="2000" b="1" dirty="0"/>
              <a:t>5) Należy skutecznie wyegzekwować w procesie opiniowania projektu ustawy budżetowej dostęp do szczegółowej kalkulacji wszystkich zmieniających się zadań oświatowych o których mowa w art.28 ust.1 ustawy o dochodach jednostek samorządu terytorialnego.</a:t>
            </a:r>
          </a:p>
          <a:p>
            <a:r>
              <a:rPr lang="pl-PL" sz="2000" b="1" dirty="0"/>
              <a:t>6) Konieczne jest postulowanie na forum Komisji Trójstronnej zabezpieczenia prawnego właściwej metodologii kalkulacji części oświatowej subwencji ogólnej, w sytuacji gdy o skutkach finansowych wzrostu zadań oświatowych decyduje liczba nauczycieli.</a:t>
            </a:r>
          </a:p>
          <a:p>
            <a:pPr lvl="0"/>
            <a:r>
              <a:rPr lang="pl-PL" sz="2000" b="1" dirty="0"/>
              <a:t>7) Konieczność zachowywania racjonalnych relacji wynagrodzeń nauczycieli do wynagrodzeń w gospodarce narodowej.</a:t>
            </a:r>
            <a:endParaRPr lang="pl-PL" sz="20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pl-PL" sz="145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576064"/>
          </a:xfrm>
        </p:spPr>
        <p:txBody>
          <a:bodyPr>
            <a:noAutofit/>
          </a:bodyPr>
          <a:lstStyle/>
          <a:p>
            <a:r>
              <a:rPr lang="pl-PL" sz="2400" b="1" dirty="0">
                <a:solidFill>
                  <a:schemeClr val="accent1"/>
                </a:solidFill>
              </a:rPr>
              <a:t>Sugestie inicjatyw legislacyjnych i postulatów Związku na forum Rady Dialogu Społecznego</a:t>
            </a:r>
            <a:endParaRPr lang="pl-PL" sz="24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176464"/>
          </a:xfrm>
        </p:spPr>
        <p:txBody>
          <a:bodyPr>
            <a:normAutofit/>
          </a:bodyPr>
          <a:lstStyle/>
          <a:p>
            <a:r>
              <a:rPr lang="pl-PL" sz="2000" b="1" dirty="0"/>
              <a:t>8) Rozważenie postulatu Związku o zawarcie porozumienia społecznego w zakresie relacji poziomu wynagrodzeń dla poszczególnych grup pracowniczych.</a:t>
            </a:r>
          </a:p>
          <a:p>
            <a:r>
              <a:rPr lang="pl-PL" sz="2000" b="1" dirty="0"/>
              <a:t>9) Uzasadnione byłoby wystąpienie  z inicjatywą rozpoczęcia prac nad zmianą art.28 ustawy o dochodach jednostek samorządu terytorialnego w kierunku prawnego i przejrzystego zabezpieczenia procesu projektowania odpowiedniej do potrzeb rozwojowych państwa, łącznej kwoty części oświatowej subwencji ogólnej.</a:t>
            </a:r>
            <a:endParaRPr lang="pl-PL" sz="2000" dirty="0"/>
          </a:p>
          <a:p>
            <a:r>
              <a:rPr lang="pl-PL" sz="2000" b="1" dirty="0"/>
              <a:t>10) Sugeruję przedstawienie propozycji stworzenia rezerwy celowej na rządowy program wsparcia gmin wiejskich zagrożonych procesami likwidacji szkół, funkcjonujących w specyficznych warunkach geograficznych, demograficznych, finansowych i infrastrukturalnych.</a:t>
            </a:r>
          </a:p>
          <a:p>
            <a:endParaRPr lang="pl-PL" sz="2000" b="1" dirty="0"/>
          </a:p>
          <a:p>
            <a:endParaRPr lang="pl-PL" sz="2000" dirty="0"/>
          </a:p>
          <a:p>
            <a:pPr lvl="0">
              <a:lnSpc>
                <a:spcPct val="150000"/>
              </a:lnSpc>
            </a:pPr>
            <a:endParaRPr lang="pl-PL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chemeClr val="accent1"/>
                </a:solidFill>
              </a:rPr>
              <a:t>Rekomendacje organizacyjne</a:t>
            </a: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>
              <a:solidFill>
                <a:schemeClr val="accent1"/>
              </a:solidFill>
            </a:endParaRPr>
          </a:p>
          <a:p>
            <a:r>
              <a:rPr lang="pl-PL" sz="2000" b="1" dirty="0"/>
              <a:t>11) Stworzyć na poziomie centralnym internetową bazę danych wspomagających proces opiniowania projektu ustawy budżetowej i innych aktów prawnych z nią związanych.</a:t>
            </a:r>
          </a:p>
          <a:p>
            <a:r>
              <a:rPr lang="pl-PL" sz="2000" b="1" dirty="0"/>
              <a:t>12) Zapewnić na poziomie centralnym opracowanie zestawu materiałów wspomagających proces opiniowania na poziomie Regionów i Komisji Zakładowych</a:t>
            </a:r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d3-szablon-oswiata">
  <a:themeElements>
    <a:clrScheme name="Niestandardowy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2060"/>
      </a:accent1>
      <a:accent2>
        <a:srgbClr val="002060"/>
      </a:accent2>
      <a:accent3>
        <a:srgbClr val="002060"/>
      </a:accent3>
      <a:accent4>
        <a:srgbClr val="FFFFFF"/>
      </a:accent4>
      <a:accent5>
        <a:srgbClr val="002060"/>
      </a:accent5>
      <a:accent6>
        <a:srgbClr val="FFFFFF"/>
      </a:accent6>
      <a:hlink>
        <a:srgbClr val="FFFFFF"/>
      </a:hlink>
      <a:folHlink>
        <a:srgbClr val="FF000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72ECA97-3E68-421D-9EF2-F255CD8DFD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kd3-szablon-oswiata</Template>
  <TotalTime>628</TotalTime>
  <Words>456</Words>
  <Application>Microsoft Office PowerPoint</Application>
  <PresentationFormat>Pokaz na ekranie (4:3)</PresentationFormat>
  <Paragraphs>38</Paragraphs>
  <Slides>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kd3-szablon-oswiata</vt:lpstr>
      <vt:lpstr>Prezentacja programu PowerPoint</vt:lpstr>
      <vt:lpstr>         Oświata- rekomendacje</vt:lpstr>
      <vt:lpstr>Rekomendacje ogólne związane z procesem opiniowania projektów aktów prawnych i innych dokumentów.</vt:lpstr>
      <vt:lpstr>Rekomendacje w zakresie prac nad opiniowaniem założeń i projektu ustawy budżetowej oraz ustaw okołobudżetowych.</vt:lpstr>
      <vt:lpstr>Sugestie inicjatyw legislacyjnych i postulatów Związku na forum Rady Dialogu Społecznego</vt:lpstr>
      <vt:lpstr>Rekomendacje organizacyjne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Ela</dc:creator>
  <cp:lastModifiedBy>Biuro</cp:lastModifiedBy>
  <cp:revision>60</cp:revision>
  <dcterms:created xsi:type="dcterms:W3CDTF">2014-03-10T10:35:55Z</dcterms:created>
  <dcterms:modified xsi:type="dcterms:W3CDTF">2015-06-17T10:49:33Z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TC018814269991</vt:lpwstr>
  </property>
</Properties>
</file>